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54" r:id="rId4"/>
  </p:sldMasterIdLst>
  <p:notesMasterIdLst>
    <p:notesMasterId r:id="rId16"/>
  </p:notesMasterIdLst>
  <p:handoutMasterIdLst>
    <p:handoutMasterId r:id="rId17"/>
  </p:handoutMasterIdLst>
  <p:sldIdLst>
    <p:sldId id="261" r:id="rId5"/>
    <p:sldId id="280" r:id="rId6"/>
    <p:sldId id="300" r:id="rId7"/>
    <p:sldId id="315" r:id="rId8"/>
    <p:sldId id="273" r:id="rId9"/>
    <p:sldId id="306" r:id="rId10"/>
    <p:sldId id="302" r:id="rId11"/>
    <p:sldId id="313" r:id="rId12"/>
    <p:sldId id="314" r:id="rId13"/>
    <p:sldId id="317" r:id="rId14"/>
    <p:sldId id="31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87175F"/>
    <a:srgbClr val="EEC621"/>
    <a:srgbClr val="E58C09"/>
    <a:srgbClr val="43467B"/>
    <a:srgbClr val="AEA422"/>
    <a:srgbClr val="F69E1D"/>
    <a:srgbClr val="E19E6B"/>
    <a:srgbClr val="75503A"/>
    <a:srgbClr val="DDB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034" autoAdjust="0"/>
  </p:normalViewPr>
  <p:slideViewPr>
    <p:cSldViewPr>
      <p:cViewPr varScale="1">
        <p:scale>
          <a:sx n="85" d="100"/>
          <a:sy n="85" d="100"/>
        </p:scale>
        <p:origin x="590" y="67"/>
      </p:cViewPr>
      <p:guideLst/>
    </p:cSldViewPr>
  </p:slideViewPr>
  <p:outlineViewPr>
    <p:cViewPr>
      <p:scale>
        <a:sx n="33" d="100"/>
        <a:sy n="33" d="100"/>
      </p:scale>
      <p:origin x="0" y="-20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64472-DAE5-4012-9A5A-CB432293B4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6DB41-0314-4E22-8F5A-547FA67B0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3E32-5603-440A-ACDD-7442C88C5FED}" type="datetimeFigureOut">
              <a:rPr lang="en-US" smtClean="0">
                <a:latin typeface="Tw Cen MT" panose="020B0602020104020603" pitchFamily="34" charset="0"/>
              </a:rPr>
              <a:t>7/14/2023</a:t>
            </a:fld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3188E-D235-4A3B-823C-E0E10F336C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3A68C-A1CC-4704-8503-01E13B0AED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1589-0F8A-400D-AEF4-57688446A2F5}" type="slidenum">
              <a:rPr lang="en-US" smtClean="0">
                <a:latin typeface="Tw Cen MT" panose="020B0602020104020603" pitchFamily="34" charset="0"/>
              </a:rPr>
              <a:t>‹#›</a:t>
            </a:fld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1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AF4A386A-BFE4-4655-9801-CBB04655F27A}" type="datetimeFigureOut">
              <a:rPr lang="en-US" noProof="0" smtClean="0"/>
              <a:pPr/>
              <a:t>7/14/2023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anose="020B0602020104020603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w Cen MT" panose="020B0602020104020603" pitchFamily="34" charset="0"/>
              </a:defRPr>
            </a:lvl1pPr>
          </a:lstStyle>
          <a:p>
            <a:fld id="{DAE5FABD-26C8-4F74-B1E3-45BC91BC9D7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7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98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24746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059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91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8223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54146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FABD-26C8-4F74-B1E3-45BC91BC9D7B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329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540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52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5425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886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4971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237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7665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3620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092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13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377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92082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772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41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64095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0053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0030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431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429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4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607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Important Content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1470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653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768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066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824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2157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84741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974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1184759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622213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2609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78265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31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020462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05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057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05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26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7223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1092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75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482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0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01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0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5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932519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03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5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03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THANK </a:t>
            </a:r>
            <a:r>
              <a:rPr lang="en-US" dirty="0" err="1"/>
              <a:t>yOU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3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2466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7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5947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9" r:id="rId2"/>
    <p:sldLayoutId id="2147483961" r:id="rId3"/>
    <p:sldLayoutId id="2147483962" r:id="rId4"/>
    <p:sldLayoutId id="2147483964" r:id="rId5"/>
    <p:sldLayoutId id="2147483958" r:id="rId6"/>
    <p:sldLayoutId id="2147483963" r:id="rId7"/>
    <p:sldLayoutId id="2147483957" r:id="rId8"/>
    <p:sldLayoutId id="2147483965" r:id="rId9"/>
    <p:sldLayoutId id="2147483966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  <p:sldLayoutId id="2147484007" r:id="rId17"/>
    <p:sldLayoutId id="2147483967" r:id="rId18"/>
    <p:sldLayoutId id="2147483968" r:id="rId19"/>
    <p:sldLayoutId id="2147483987" r:id="rId20"/>
    <p:sldLayoutId id="2147483969" r:id="rId21"/>
    <p:sldLayoutId id="2147483970" r:id="rId22"/>
    <p:sldLayoutId id="2147483971" r:id="rId23"/>
    <p:sldLayoutId id="2147483972" r:id="rId24"/>
    <p:sldLayoutId id="2147483973" r:id="rId25"/>
    <p:sldLayoutId id="2147483978" r:id="rId26"/>
    <p:sldLayoutId id="2147483974" r:id="rId27"/>
    <p:sldLayoutId id="2147483975" r:id="rId28"/>
    <p:sldLayoutId id="2147483976" r:id="rId29"/>
    <p:sldLayoutId id="2147483977" r:id="rId30"/>
    <p:sldLayoutId id="2147483988" r:id="rId31"/>
    <p:sldLayoutId id="2147483989" r:id="rId32"/>
    <p:sldLayoutId id="2147483990" r:id="rId33"/>
    <p:sldLayoutId id="2147483991" r:id="rId34"/>
    <p:sldLayoutId id="2147483992" r:id="rId35"/>
    <p:sldLayoutId id="2147483993" r:id="rId36"/>
    <p:sldLayoutId id="2147483995" r:id="rId37"/>
    <p:sldLayoutId id="2147484002" r:id="rId38"/>
    <p:sldLayoutId id="2147484003" r:id="rId39"/>
    <p:sldLayoutId id="2147484004" r:id="rId40"/>
    <p:sldLayoutId id="2147483994" r:id="rId41"/>
    <p:sldLayoutId id="2147484005" r:id="rId42"/>
    <p:sldLayoutId id="2147484006" r:id="rId43"/>
    <p:sldLayoutId id="2147483979" r:id="rId44"/>
    <p:sldLayoutId id="2147483980" r:id="rId45"/>
    <p:sldLayoutId id="2147483981" r:id="rId46"/>
    <p:sldLayoutId id="2147483982" r:id="rId47"/>
    <p:sldLayoutId id="2147483983" r:id="rId48"/>
    <p:sldLayoutId id="2147483984" r:id="rId49"/>
    <p:sldLayoutId id="2147483985" r:id="rId50"/>
    <p:sldLayoutId id="2147483986" r:id="rId51"/>
    <p:sldLayoutId id="2147484008" r:id="rId52"/>
    <p:sldLayoutId id="2147484009" r:id="rId53"/>
    <p:sldLayoutId id="2147484010" r:id="rId54"/>
    <p:sldLayoutId id="2147484011" r:id="rId55"/>
    <p:sldLayoutId id="2147484012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4.xml"/></Relationships>
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9890287-4DB6-4C87-AEAF-17E9594F4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7813" b="7813"/>
          <a:stretch>
            <a:fillRect/>
          </a:stretch>
        </p:blipFill>
        <p:spPr/>
      </p:pic>
      <p:sp>
        <p:nvSpPr>
          <p:cNvPr id="285" name="Text Placeholder 284">
            <a:extLst>
              <a:ext uri="{FF2B5EF4-FFF2-40B4-BE49-F238E27FC236}">
                <a16:creationId xmlns:a16="http://schemas.microsoft.com/office/drawing/2014/main" id="{C0BF9B80-F084-4423-8C1C-E79BE8298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>
            <a:extLst>
              <a:ext uri="{FF2B5EF4-FFF2-40B4-BE49-F238E27FC236}">
                <a16:creationId xmlns:a16="http://schemas.microsoft.com/office/drawing/2014/main" id="{9626180B-FF05-48CF-BFB3-C95C9B5D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933031D-018B-489E-B613-2113C1CD2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u.s.</a:t>
            </a:r>
            <a:r>
              <a:rPr lang="en-US" dirty="0"/>
              <a:t> </a:t>
            </a:r>
            <a:r>
              <a:rPr lang="en-US" dirty="0" err="1"/>
              <a:t>FEDERAl</a:t>
            </a:r>
            <a:r>
              <a:rPr lang="en-US" dirty="0"/>
              <a:t> Courts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06F8B2E-A7F5-4413-BEED-BFF7C3D9FF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Insider’s Look:  What are they, and what goes on in there?</a:t>
            </a:r>
          </a:p>
        </p:txBody>
      </p:sp>
    </p:spTree>
    <p:extLst>
      <p:ext uri="{BB962C8B-B14F-4D97-AF65-F5344CB8AC3E}">
        <p14:creationId xmlns:p14="http://schemas.microsoft.com/office/powerpoint/2010/main" val="313522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01328-FBE6-1A45-3C5E-043931502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" y="2438400"/>
            <a:ext cx="1080516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Q &amp; 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5F85E1-BBC1-F4C9-28CD-BC9310278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5468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3CCD-C06B-27CA-E21A-70A06088B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3810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Contact information:</a:t>
            </a:r>
            <a:br>
              <a:rPr lang="en-US" dirty="0"/>
            </a:br>
            <a:r>
              <a:rPr lang="en-US" dirty="0" err="1"/>
              <a:t>armida</a:t>
            </a:r>
            <a:r>
              <a:rPr lang="en-US" dirty="0"/>
              <a:t> Hernandez</a:t>
            </a:r>
            <a:br>
              <a:rPr lang="en-US" dirty="0"/>
            </a:br>
            <a:r>
              <a:rPr lang="en-US" dirty="0">
                <a:hlinkClick r:id="rId2"/>
              </a:rPr>
              <a:t>fed.interpreter@yahoo.com</a:t>
            </a:r>
            <a:br>
              <a:rPr lang="en-US" dirty="0"/>
            </a:br>
            <a:r>
              <a:rPr lang="en-US" dirty="0"/>
              <a:t>(505) 977-6336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5B5277-CFEB-AED2-9A3F-FD23EDCFD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162399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F890B92-D44D-461B-A5E6-D4F348791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2976"/>
            <a:ext cx="12191999" cy="3278423"/>
          </a:xfr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iii of the constitution established Three types of federal courts: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455ACD-CCC6-4BEC-AA79-DC1C69D08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U.S. District Courts</a:t>
            </a:r>
          </a:p>
          <a:p>
            <a:pPr marL="514350" indent="-514350">
              <a:buAutoNum type="arabicPeriod"/>
            </a:pPr>
            <a:r>
              <a:rPr lang="en-US" dirty="0"/>
              <a:t>Circuit Courts of Appeal</a:t>
            </a:r>
          </a:p>
          <a:p>
            <a:pPr marL="514350" indent="-514350">
              <a:buAutoNum type="arabicPeriod"/>
            </a:pPr>
            <a:r>
              <a:rPr lang="en-US" dirty="0"/>
              <a:t>Supreme Court of the United States</a:t>
            </a:r>
          </a:p>
          <a:p>
            <a:r>
              <a:rPr lang="en-US" dirty="0"/>
              <a:t>	(SCOTUS)</a:t>
            </a:r>
          </a:p>
        </p:txBody>
      </p:sp>
      <p:pic>
        <p:nvPicPr>
          <p:cNvPr id="39" name="Picture Placeholder 38">
            <a:extLst>
              <a:ext uri="{FF2B5EF4-FFF2-40B4-BE49-F238E27FC236}">
                <a16:creationId xmlns:a16="http://schemas.microsoft.com/office/drawing/2014/main" id="{D15B262E-3234-4E0C-A890-B69314333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853" r="853"/>
          <a:stretch>
            <a:fillRect/>
          </a:stretch>
        </p:blipFill>
        <p:spPr>
          <a:xfrm>
            <a:off x="555627" y="3935344"/>
            <a:ext cx="914400" cy="930275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C6147-EB04-429F-9D41-52F18DE23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2" name="Text Placeholder 119">
            <a:extLst>
              <a:ext uri="{FF2B5EF4-FFF2-40B4-BE49-F238E27FC236}">
                <a16:creationId xmlns:a16="http://schemas.microsoft.com/office/drawing/2014/main" id="{D9043C6D-0761-489D-8401-7F976D80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D5E95B5-674E-4A3A-A7C5-83CFC4114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04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51214" y="1600200"/>
            <a:ext cx="4492146" cy="1524000"/>
          </a:xfrm>
        </p:spPr>
        <p:txBody>
          <a:bodyPr/>
          <a:lstStyle/>
          <a:p>
            <a:r>
              <a:rPr lang="en-US" sz="2000" dirty="0"/>
              <a:t>Chief Justice and 8 Associate Justices</a:t>
            </a:r>
          </a:p>
          <a:p>
            <a:r>
              <a:rPr lang="en-US" sz="2000" dirty="0"/>
              <a:t>Hears a select few cases appealed from courts of appeal or State supreme courts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BE63BA8-EAF4-4B88-8D23-BEF6AA60CC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8788" y="1811788"/>
            <a:ext cx="4857612" cy="1131190"/>
          </a:xfrm>
        </p:spPr>
        <p:txBody>
          <a:bodyPr/>
          <a:lstStyle/>
          <a:p>
            <a:r>
              <a:rPr lang="en-US" sz="2400" dirty="0"/>
              <a:t> U.S. SUPREME COURT 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2F8BDB9A-6E49-4052-924A-83FDD2B0A48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071132" y="3429000"/>
            <a:ext cx="5392925" cy="1061746"/>
          </a:xfrm>
        </p:spPr>
        <p:txBody>
          <a:bodyPr/>
          <a:lstStyle/>
          <a:p>
            <a:endParaRPr lang="en-US" dirty="0"/>
          </a:p>
          <a:p>
            <a:r>
              <a:rPr lang="en-US" sz="2000" dirty="0"/>
              <a:t>12 Circuits plus one federal circuit covering the entire country</a:t>
            </a:r>
          </a:p>
          <a:p>
            <a:r>
              <a:rPr lang="en-US" sz="2000" dirty="0"/>
              <a:t>Hears cases appealed from district courts; and cases decided by some federal agencies, </a:t>
            </a:r>
            <a:r>
              <a:rPr lang="en-US" sz="2000" dirty="0" err="1"/>
              <a:t>eg.</a:t>
            </a:r>
            <a:r>
              <a:rPr lang="en-US" sz="2000" dirty="0"/>
              <a:t> NLRB.</a:t>
            </a:r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4818BA8-E954-4497-B8B9-B67D92F603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8640" y="3846998"/>
            <a:ext cx="4099560" cy="643747"/>
          </a:xfrm>
        </p:spPr>
        <p:txBody>
          <a:bodyPr/>
          <a:lstStyle/>
          <a:p>
            <a:r>
              <a:rPr lang="en-US" sz="2400" dirty="0"/>
              <a:t> U.S. CIRCUIT COURTS OF APPEAL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0F4F9B-7D29-4BED-87FB-3F3D17247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38AA8C13-AFD3-4C46-AEA7-67BEBF73986D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949699" y="5117210"/>
            <a:ext cx="6514359" cy="1131190"/>
          </a:xfrm>
        </p:spPr>
        <p:txBody>
          <a:bodyPr/>
          <a:lstStyle/>
          <a:p>
            <a:r>
              <a:rPr lang="en-US" sz="2000" dirty="0"/>
              <a:t>94 Districts </a:t>
            </a:r>
          </a:p>
          <a:p>
            <a:r>
              <a:rPr lang="en-US" sz="2000" dirty="0"/>
              <a:t>Each District has a Bankruptcy Court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05FAE-96F0-43A6-B386-AAE4E62C6E8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8641" y="5336226"/>
            <a:ext cx="2956560" cy="683570"/>
          </a:xfrm>
        </p:spPr>
        <p:txBody>
          <a:bodyPr/>
          <a:lstStyle/>
          <a:p>
            <a:r>
              <a:rPr lang="en-US" sz="2400" dirty="0"/>
              <a:t>UNITED STATES DISTRICT COURTS </a:t>
            </a:r>
          </a:p>
        </p:txBody>
      </p:sp>
      <p:sp>
        <p:nvSpPr>
          <p:cNvPr id="29" name="Text Placeholder 119">
            <a:extLst>
              <a:ext uri="{FF2B5EF4-FFF2-40B4-BE49-F238E27FC236}">
                <a16:creationId xmlns:a16="http://schemas.microsoft.com/office/drawing/2014/main" id="{4DE3975B-F441-486B-9317-C176CC96B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6F01420-E00A-46BC-9AE5-EDE89E81F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8640" y="3263024"/>
            <a:ext cx="438912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D210877-354A-400E-B4FF-A1264FC8A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8640" y="4803978"/>
            <a:ext cx="3200400" cy="0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756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3" grpId="0" build="p"/>
      <p:bldP spid="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50733-A047-CF6B-2C5D-A8E26F2EF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4E5E48-36FF-64F0-9666-118E0C5D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069" y="914400"/>
            <a:ext cx="1888331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Us courts </a:t>
            </a:r>
            <a:br>
              <a:rPr lang="en-US" dirty="0"/>
            </a:br>
            <a:r>
              <a:rPr lang="en-US" dirty="0"/>
              <a:t>of appeal</a:t>
            </a:r>
          </a:p>
        </p:txBody>
      </p:sp>
    </p:spTree>
    <p:extLst>
      <p:ext uri="{BB962C8B-B14F-4D97-AF65-F5344CB8AC3E}">
        <p14:creationId xmlns:p14="http://schemas.microsoft.com/office/powerpoint/2010/main" val="206356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94C582A2-A406-4C9B-A3DA-BA4EECAB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states district courts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56610ED-3E2D-4E6A-ABD0-150F203E6B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829925"/>
            <a:ext cx="10288693" cy="3660648"/>
          </a:xfrm>
        </p:spPr>
        <p:txBody>
          <a:bodyPr>
            <a:normAutofit/>
          </a:bodyPr>
          <a:lstStyle/>
          <a:p>
            <a:r>
              <a:rPr lang="en-US" sz="2400" dirty="0"/>
              <a:t>CIVIL</a:t>
            </a:r>
          </a:p>
          <a:p>
            <a:pPr marL="0" indent="0">
              <a:buNone/>
            </a:pPr>
            <a:r>
              <a:rPr lang="en-US" sz="2400" dirty="0"/>
              <a:t>	EXAMPLES:  EEOP claims, claims for federal benefits, suits vs. companies alleging violation of federal antitrust laws. 			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CRIMINAL</a:t>
            </a:r>
          </a:p>
          <a:p>
            <a:pPr marL="0" indent="0">
              <a:buNone/>
            </a:pPr>
            <a:r>
              <a:rPr lang="en-US" sz="2400" dirty="0"/>
              <a:t>	EXAMPLES:  bank robbery (insured by FDIC), mail fraud, drug trafficking, certain violations of U.S. immigration law. (8 USC, Sec. 1324, 1325, 1326, etc.)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965B6-7E38-4D37-8DC4-198F7E2181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1784741"/>
            <a:ext cx="11201400" cy="480131"/>
          </a:xfrm>
        </p:spPr>
        <p:txBody>
          <a:bodyPr/>
          <a:lstStyle/>
          <a:p>
            <a:r>
              <a:rPr lang="en-US" sz="2800" dirty="0"/>
              <a:t>JURISDICTION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4A039-11AB-474F-8746-9A34D1C3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8" name="Text Placeholder 119">
            <a:extLst>
              <a:ext uri="{FF2B5EF4-FFF2-40B4-BE49-F238E27FC236}">
                <a16:creationId xmlns:a16="http://schemas.microsoft.com/office/drawing/2014/main" id="{6E5B80C5-6B42-4867-88CC-660291DD3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" name="Picture Placeholder 5">
            <a:extLst>
              <a:ext uri="{FF2B5EF4-FFF2-40B4-BE49-F238E27FC236}">
                <a16:creationId xmlns:a16="http://schemas.microsoft.com/office/drawing/2014/main" id="{D2A5B748-37FD-448D-997E-B1D332658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" b="88"/>
          <a:stretch/>
        </p:blipFill>
        <p:spPr>
          <a:xfrm>
            <a:off x="0" y="0"/>
            <a:ext cx="8329613" cy="457200"/>
          </a:xfrm>
        </p:spPr>
      </p:pic>
    </p:spTree>
    <p:extLst>
      <p:ext uri="{BB962C8B-B14F-4D97-AF65-F5344CB8AC3E}">
        <p14:creationId xmlns:p14="http://schemas.microsoft.com/office/powerpoint/2010/main" val="107472547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FBCF731-478B-42B2-B3C6-ECCC3D68E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329286" cy="6858000"/>
          </a:xfrm>
        </p:spPr>
      </p:pic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C20719F7-6849-4C36-ACDB-C1AE2AAC7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itle 42">
            <a:extLst>
              <a:ext uri="{FF2B5EF4-FFF2-40B4-BE49-F238E27FC236}">
                <a16:creationId xmlns:a16="http://schemas.microsoft.com/office/drawing/2014/main" id="{CF39D3B5-ABDB-4DFF-8107-EF97569C9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418" y="2724729"/>
            <a:ext cx="4114800" cy="1981200"/>
          </a:xfrm>
        </p:spPr>
        <p:txBody>
          <a:bodyPr/>
          <a:lstStyle/>
          <a:p>
            <a:r>
              <a:rPr lang="en-US" dirty="0"/>
              <a:t>BUT WHAT ABOUT IMMIGRATION COURT?</a:t>
            </a:r>
          </a:p>
        </p:txBody>
      </p:sp>
      <p:sp>
        <p:nvSpPr>
          <p:cNvPr id="44" name="Subtitle 43">
            <a:extLst>
              <a:ext uri="{FF2B5EF4-FFF2-40B4-BE49-F238E27FC236}">
                <a16:creationId xmlns:a16="http://schemas.microsoft.com/office/drawing/2014/main" id="{F522C824-2C48-4465-AABE-F46286D9E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2" y="2438400"/>
            <a:ext cx="5333998" cy="4267200"/>
          </a:xfrm>
        </p:spPr>
        <p:txBody>
          <a:bodyPr>
            <a:noAutofit/>
          </a:bodyPr>
          <a:lstStyle/>
          <a:p>
            <a:r>
              <a:rPr lang="en-US" sz="2400" dirty="0"/>
              <a:t>THEY ARE CIVIL, ADMINISTRATIVE COURTS WITHIN THE US DOJ, NOT THE JUDICIAL BRANCH.</a:t>
            </a:r>
          </a:p>
          <a:p>
            <a:endParaRPr lang="en-US" sz="2400" dirty="0"/>
          </a:p>
          <a:p>
            <a:r>
              <a:rPr lang="en-US" sz="2400" dirty="0"/>
              <a:t>IMMIGRATION JUDGES ARE APPOINTED BY THE ATTORNEY GENERAL</a:t>
            </a:r>
          </a:p>
          <a:p>
            <a:endParaRPr lang="en-US" sz="2400" dirty="0"/>
          </a:p>
          <a:p>
            <a:r>
              <a:rPr lang="en-US" sz="2400" dirty="0"/>
              <a:t>IMMIGRATION CASES CANNOT BE RULED ON BY A JURY</a:t>
            </a:r>
          </a:p>
          <a:p>
            <a:endParaRPr lang="en-US" sz="2400" dirty="0"/>
          </a:p>
          <a:p>
            <a:r>
              <a:rPr lang="en-US" sz="2400" dirty="0"/>
              <a:t>INTERPRETER REQUIREMENTS DIFFER FROM U.S.D.C. REQUIREMENTS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6488F643-327C-4A41-9703-B4932AF5A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8EE4272D-3A75-4E40-B1D6-C8D1636AB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40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1670C9-7A12-431E-92B2-050F2389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 participants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D9EB77-3854-428A-99DF-5F6FB999E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437B7E0-A907-45B1-854A-895D985A53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1020" y="5231936"/>
            <a:ext cx="3108959" cy="424732"/>
          </a:xfrm>
        </p:spPr>
        <p:txBody>
          <a:bodyPr/>
          <a:lstStyle/>
          <a:p>
            <a:r>
              <a:rPr lang="en-US" sz="2800" dirty="0"/>
              <a:t>JUDGE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D416F1B-2260-46A3-8712-BD1EA50EFF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1021" y="5688559"/>
            <a:ext cx="3108959" cy="864641"/>
          </a:xfrm>
        </p:spPr>
        <p:txBody>
          <a:bodyPr/>
          <a:lstStyle/>
          <a:p>
            <a:r>
              <a:rPr lang="en-US" sz="1800" dirty="0"/>
              <a:t>DISTRICT| MAGISTRATE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EFCA5F8-2322-4618-9000-E296A1B5768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95850" y="2643605"/>
            <a:ext cx="1311814" cy="585370"/>
          </a:xfrm>
        </p:spPr>
        <p:txBody>
          <a:bodyPr/>
          <a:lstStyle/>
          <a:p>
            <a:r>
              <a:rPr lang="en-US" sz="1800" dirty="0"/>
              <a:t>ASSISTANT US ATTORNEY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B79AF253-AC40-4AA1-AFA7-9A4836DA01B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481482" y="4083115"/>
            <a:ext cx="1387747" cy="793685"/>
          </a:xfrm>
        </p:spPr>
        <p:txBody>
          <a:bodyPr/>
          <a:lstStyle/>
          <a:p>
            <a:r>
              <a:rPr lang="en-US" sz="1800" dirty="0"/>
              <a:t>PROSECUTION WITNESS(ES)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B4D30168-25CE-4C20-BBE9-2C5590AFEB4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564282" y="5509982"/>
            <a:ext cx="1311814" cy="1004887"/>
          </a:xfrm>
        </p:spPr>
        <p:txBody>
          <a:bodyPr/>
          <a:lstStyle/>
          <a:p>
            <a:r>
              <a:rPr lang="en-US" sz="1800" dirty="0"/>
              <a:t>US PROBATION/PRE-TRIAL SERVICES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FBC632A-A085-45FB-8A22-A087AB251AE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727786" y="2552626"/>
            <a:ext cx="1311814" cy="1111323"/>
          </a:xfrm>
        </p:spPr>
        <p:txBody>
          <a:bodyPr/>
          <a:lstStyle/>
          <a:p>
            <a:r>
              <a:rPr lang="en-US" sz="1800" dirty="0"/>
              <a:t>FEDERAL PUBLIC DEFENDER/PRIVATE ATTORNEY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B0F79018-7E80-4F11-97D6-C1AC907028C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689350" y="4083115"/>
            <a:ext cx="1588249" cy="1004887"/>
          </a:xfrm>
        </p:spPr>
        <p:txBody>
          <a:bodyPr/>
          <a:lstStyle/>
          <a:p>
            <a:r>
              <a:rPr lang="en-US" sz="1800" dirty="0"/>
              <a:t>DEFENDANT/</a:t>
            </a:r>
          </a:p>
          <a:p>
            <a:r>
              <a:rPr lang="en-US" sz="1800" dirty="0"/>
              <a:t>DEFENSE WITNESSES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BFB39279-C8C5-49A2-A66B-0E32CBBA58E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696218" y="5509983"/>
            <a:ext cx="1311814" cy="890817"/>
          </a:xfrm>
        </p:spPr>
        <p:txBody>
          <a:bodyPr/>
          <a:lstStyle/>
          <a:p>
            <a:r>
              <a:rPr lang="en-US" sz="1800" dirty="0"/>
              <a:t>INTERPRETER</a:t>
            </a:r>
          </a:p>
        </p:txBody>
      </p:sp>
      <p:sp>
        <p:nvSpPr>
          <p:cNvPr id="14" name="Text Placeholder 119">
            <a:extLst>
              <a:ext uri="{FF2B5EF4-FFF2-40B4-BE49-F238E27FC236}">
                <a16:creationId xmlns:a16="http://schemas.microsoft.com/office/drawing/2014/main" id="{E4C8DF3B-1E41-46C5-80F8-C3025F332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C64A7FBF-2DE0-4849-9DC7-AB2BCC1ED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5F9EA9A4-B365-45B0-9991-F68DF2337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8832" y="2223786"/>
            <a:ext cx="1005836" cy="1005836"/>
          </a:xfrm>
        </p:spPr>
      </p:pic>
      <p:pic>
        <p:nvPicPr>
          <p:cNvPr id="40" name="Picture Placeholder 11">
            <a:extLst>
              <a:ext uri="{FF2B5EF4-FFF2-40B4-BE49-F238E27FC236}">
                <a16:creationId xmlns:a16="http://schemas.microsoft.com/office/drawing/2014/main" id="{9A1098EC-17B9-4663-931A-7EC2A74CD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9" b="79"/>
          <a:stretch/>
        </p:blipFill>
        <p:spPr>
          <a:xfrm>
            <a:off x="5426075" y="3663950"/>
            <a:ext cx="1006475" cy="1004888"/>
          </a:xfrm>
        </p:spPr>
      </p:pic>
      <p:pic>
        <p:nvPicPr>
          <p:cNvPr id="42" name="Picture Placeholder 11">
            <a:extLst>
              <a:ext uri="{FF2B5EF4-FFF2-40B4-BE49-F238E27FC236}">
                <a16:creationId xmlns:a16="http://schemas.microsoft.com/office/drawing/2014/main" id="{42823932-792D-43FD-8EB3-8E8407FD8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8488" y="5089525"/>
            <a:ext cx="1006475" cy="1006475"/>
          </a:xfrm>
        </p:spPr>
      </p:pic>
      <p:pic>
        <p:nvPicPr>
          <p:cNvPr id="44" name="Picture Placeholder 11">
            <a:extLst>
              <a:ext uri="{FF2B5EF4-FFF2-40B4-BE49-F238E27FC236}">
                <a16:creationId xmlns:a16="http://schemas.microsoft.com/office/drawing/2014/main" id="{74D86A10-BCCD-4CE2-9A36-D852A1A67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7450" y="5089525"/>
            <a:ext cx="1006475" cy="1006475"/>
          </a:xfrm>
        </p:spPr>
      </p:pic>
      <p:pic>
        <p:nvPicPr>
          <p:cNvPr id="46" name="Picture Placeholder 11">
            <a:extLst>
              <a:ext uri="{FF2B5EF4-FFF2-40B4-BE49-F238E27FC236}">
                <a16:creationId xmlns:a16="http://schemas.microsoft.com/office/drawing/2014/main" id="{E8BEFAE8-8E1F-471E-9FDC-C0CB51ADC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9" b="79"/>
          <a:stretch/>
        </p:blipFill>
        <p:spPr>
          <a:xfrm>
            <a:off x="8555038" y="3663950"/>
            <a:ext cx="1006475" cy="1004888"/>
          </a:xfrm>
        </p:spPr>
      </p:pic>
      <p:pic>
        <p:nvPicPr>
          <p:cNvPr id="48" name="Picture Placeholder 11">
            <a:extLst>
              <a:ext uri="{FF2B5EF4-FFF2-40B4-BE49-F238E27FC236}">
                <a16:creationId xmlns:a16="http://schemas.microsoft.com/office/drawing/2014/main" id="{9982CF15-E391-4403-8701-6F22884F87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9" b="79"/>
          <a:stretch/>
        </p:blipFill>
        <p:spPr>
          <a:xfrm>
            <a:off x="9586913" y="2224088"/>
            <a:ext cx="1006475" cy="1004887"/>
          </a:xfrm>
        </p:spPr>
      </p:pic>
    </p:spTree>
    <p:extLst>
      <p:ext uri="{BB962C8B-B14F-4D97-AF65-F5344CB8AC3E}">
        <p14:creationId xmlns:p14="http://schemas.microsoft.com/office/powerpoint/2010/main" val="259691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287F1B-3E25-4481-B199-24E6AD18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>
            <a:normAutofit fontScale="90000"/>
          </a:bodyPr>
          <a:lstStyle/>
          <a:p>
            <a:r>
              <a:rPr lang="en-US" dirty="0"/>
              <a:t>Court Interpreters Act of 1978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1D4ADB-79CE-478E-8FBE-53E59DEC9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119">
            <a:extLst>
              <a:ext uri="{FF2B5EF4-FFF2-40B4-BE49-F238E27FC236}">
                <a16:creationId xmlns:a16="http://schemas.microsoft.com/office/drawing/2014/main" id="{A8F5C4E3-6105-466B-A340-80D73DB22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93060" y="6641305"/>
            <a:ext cx="173736" cy="15240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tIns="45720" rIns="4572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5F307770-38D8-49CA-BFD0-64F78C89348C}"/>
              </a:ext>
            </a:extLst>
          </p:cNvPr>
          <p:cNvSpPr txBox="1">
            <a:spLocks/>
          </p:cNvSpPr>
          <p:nvPr/>
        </p:nvSpPr>
        <p:spPr>
          <a:xfrm>
            <a:off x="548641" y="2667000"/>
            <a:ext cx="3261359" cy="2514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5CE0FE-1343-1C9A-B360-B60A97E20A18}"/>
              </a:ext>
            </a:extLst>
          </p:cNvPr>
          <p:cNvSpPr txBox="1"/>
          <p:nvPr/>
        </p:nvSpPr>
        <p:spPr>
          <a:xfrm>
            <a:off x="628788" y="1986504"/>
            <a:ext cx="44004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Established a program to facilitate the use of certified and otherwise qualified interpreters in criminal and civil judicial proceedings </a:t>
            </a:r>
            <a:r>
              <a:rPr lang="en-US" sz="2400" u="sng" dirty="0"/>
              <a:t>instituted by the United States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2. Provided for the development and administering of the FCICE (Federal Court Interpreter Certification Exam).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3E5816-C360-99B1-B52A-E5B321BA5777}"/>
              </a:ext>
            </a:extLst>
          </p:cNvPr>
          <p:cNvSpPr txBox="1"/>
          <p:nvPr/>
        </p:nvSpPr>
        <p:spPr>
          <a:xfrm>
            <a:off x="6858000" y="2133601"/>
            <a:ext cx="4267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FCICE: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currently only offered for Spanish.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has separately administered written and oral portions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NOT a translation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passage opens the door to expanded opportunities: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Staff positions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Independent contract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34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88E92-6FF4-FCD7-9B98-1FA0F2A38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22960"/>
            <a:ext cx="1080516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staff position vacancy announcement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50733-A047-CF6B-2C5D-A8E26F2EF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0E2649-1277-7787-3B18-B3159FF298E5}"/>
              </a:ext>
            </a:extLst>
          </p:cNvPr>
          <p:cNvSpPr txBox="1"/>
          <p:nvPr/>
        </p:nvSpPr>
        <p:spPr>
          <a:xfrm>
            <a:off x="3352800" y="2101334"/>
            <a:ext cx="6420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Job Announcement 23-08.pdf (uscourts.gov)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FC984-5774-7AEB-95FD-747A2C029DAC}"/>
              </a:ext>
            </a:extLst>
          </p:cNvPr>
          <p:cNvSpPr txBox="1"/>
          <p:nvPr/>
        </p:nvSpPr>
        <p:spPr>
          <a:xfrm>
            <a:off x="1557617" y="331857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Position Title: Court Interpreter Position Type: Full-time /Permanent Grade Classification Level JSP/11 – JSP/14 Depending Upon Qualifications and Experience </a:t>
            </a:r>
            <a:r>
              <a:rPr lang="en-US" sz="2800" dirty="0">
                <a:solidFill>
                  <a:srgbClr val="FF0000"/>
                </a:solidFill>
              </a:rPr>
              <a:t>Salary Range: $69,107.00 - $116,393.00 </a:t>
            </a:r>
            <a:r>
              <a:rPr lang="en-US" sz="2800" dirty="0"/>
              <a:t>(+ 2.81% Cost of Living Allowance)</a:t>
            </a:r>
          </a:p>
          <a:p>
            <a:r>
              <a:rPr lang="en-US" sz="2800" dirty="0"/>
              <a:t>Open Date: Monday, June 12, 2023 Closing Date: *Open until filled, with first review beginning on July 3, 2023 </a:t>
            </a:r>
          </a:p>
        </p:txBody>
      </p:sp>
    </p:spTree>
    <p:extLst>
      <p:ext uri="{BB962C8B-B14F-4D97-AF65-F5344CB8AC3E}">
        <p14:creationId xmlns:p14="http://schemas.microsoft.com/office/powerpoint/2010/main" val="185745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86D9CC-0D9D-4BFE-B3F3-26F480BF8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106BD98-E608-40A1-98A8-93D5976215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CA5F6-1A5A-4D78-BDE2-C793B61E0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classic block presentation</Template>
  <TotalTime>609</TotalTime>
  <Words>505</Words>
  <Application>Microsoft Office PowerPoint</Application>
  <PresentationFormat>Widescreen</PresentationFormat>
  <Paragraphs>77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ModernClassicBlock-3</vt:lpstr>
      <vt:lpstr>Acrobat Document</vt:lpstr>
      <vt:lpstr>u.s. FEDERAl Courts </vt:lpstr>
      <vt:lpstr>Article iii of the constitution established Three types of federal courts:</vt:lpstr>
      <vt:lpstr>Basic structure</vt:lpstr>
      <vt:lpstr>Us courts  of appeal</vt:lpstr>
      <vt:lpstr>United states district courts</vt:lpstr>
      <vt:lpstr>BUT WHAT ABOUT IMMIGRATION COURT?</vt:lpstr>
      <vt:lpstr>Court participants</vt:lpstr>
      <vt:lpstr>Court Interpreters Act of 1978 </vt:lpstr>
      <vt:lpstr>Sample staff position vacancy announcement  </vt:lpstr>
      <vt:lpstr>Q &amp; A</vt:lpstr>
      <vt:lpstr>Contact information: armida Hernandez fed.interpreter@yahoo.com (505) 977-6336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Courts </dc:title>
  <dc:creator>armidahernandez08@outlook.com</dc:creator>
  <cp:lastModifiedBy>armidahernandez08@outlook.com</cp:lastModifiedBy>
  <cp:revision>6</cp:revision>
  <dcterms:created xsi:type="dcterms:W3CDTF">2023-07-05T18:13:55Z</dcterms:created>
  <dcterms:modified xsi:type="dcterms:W3CDTF">2023-07-15T00:52:53Z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